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0" r:id="rId3"/>
    <p:sldId id="259" r:id="rId4"/>
    <p:sldId id="273" r:id="rId5"/>
    <p:sldId id="260" r:id="rId6"/>
    <p:sldId id="267" r:id="rId7"/>
    <p:sldId id="274" r:id="rId8"/>
    <p:sldId id="261" r:id="rId9"/>
    <p:sldId id="275" r:id="rId10"/>
    <p:sldId id="262" r:id="rId11"/>
    <p:sldId id="276" r:id="rId12"/>
    <p:sldId id="263" r:id="rId13"/>
    <p:sldId id="264" r:id="rId14"/>
    <p:sldId id="279" r:id="rId15"/>
    <p:sldId id="280" r:id="rId16"/>
    <p:sldId id="265" r:id="rId17"/>
    <p:sldId id="266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280920" cy="5256584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kk-KZ" sz="3200" dirty="0"/>
              <a:t/>
            </a:r>
            <a:br>
              <a:rPr lang="kk-KZ" sz="3200" dirty="0"/>
            </a:br>
            <a:r>
              <a:rPr lang="kk-KZ" sz="3200" dirty="0" smtClean="0"/>
              <a:t/>
            </a:r>
            <a:br>
              <a:rPr lang="kk-KZ" sz="3200" dirty="0" smtClean="0"/>
            </a:br>
            <a:r>
              <a:rPr lang="kk-KZ" sz="3200" dirty="0" smtClean="0"/>
              <a:t> </a:t>
            </a:r>
            <a:r>
              <a:rPr lang="kk-KZ" dirty="0"/>
              <a:t>ЭКОНОМИКАЛЫҚ ТАЛДАУДЫҢ ӘДІСТЕРІ МЕН ТӘСІЛДЕРІ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52802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78497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талдаудың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дәстүрлі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түзетулер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енгізілген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интегралды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тізбекті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алмастыру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баланстық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997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127" y="980728"/>
            <a:ext cx="784887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r-Cyrl-CS" sz="5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Түзетулер енгізілген көлемдер әдісі</a:t>
            </a:r>
            <a:r>
              <a:rPr lang="sr-Cyrl-CS" sz="5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C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нәтижеге екі фактордың </a:t>
            </a:r>
            <a:r>
              <a:rPr lang="sr-Cyrl-C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 </a:t>
            </a:r>
            <a:r>
              <a:rPr lang="sr-Cyrl-C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C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 </a:t>
            </a:r>
            <a:r>
              <a:rPr lang="sr-Cyrl-C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sr-Cyrl-C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Cyrl-C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sr-Cyrl-CS" sz="2000" dirty="0" smtClean="0"/>
          </a:p>
        </p:txBody>
      </p:sp>
    </p:spTree>
    <p:extLst>
      <p:ext uri="{BB962C8B-B14F-4D97-AF65-F5344CB8AC3E}">
        <p14:creationId xmlns:p14="http://schemas.microsoft.com/office/powerpoint/2010/main" val="283985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548680"/>
            <a:ext cx="9036495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Факторлардың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әсерін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келесідей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схемалар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28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1-ші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фактордың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түзетулер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енгізілген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болжамдық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көлем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(ТК)       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(БК) 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2-ші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көлем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үзетулер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енгізілген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(АК)                   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(ТК)</a:t>
            </a: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3)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160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915256"/>
              </p:ext>
            </p:extLst>
          </p:nvPr>
        </p:nvGraphicFramePr>
        <p:xfrm>
          <a:off x="395536" y="760817"/>
          <a:ext cx="8352927" cy="308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  <a:gridCol w="1584176"/>
                <a:gridCol w="1512168"/>
                <a:gridCol w="1584175"/>
              </a:tblGrid>
              <a:tr h="543080"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Көрсеткіштер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Болжам бойынша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Ағымд. мәліметтер</a:t>
                      </a:r>
                      <a:endParaRPr lang="ru-RU" sz="20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Ауытқу</a:t>
                      </a:r>
                      <a:endParaRPr lang="ru-RU" sz="20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3080"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1) сатушылар саны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15</a:t>
                      </a:r>
                      <a:endParaRPr lang="ru-RU" sz="20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b="1" dirty="0">
                          <a:solidFill>
                            <a:srgbClr val="FF000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13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-2</a:t>
                      </a:r>
                      <a:endParaRPr lang="ru-RU" sz="20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14620"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2) 1 сатушыға есептегендегі өнім </a:t>
                      </a:r>
                      <a:r>
                        <a:rPr lang="sr-Cyrl-CS" sz="20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(мың.тг)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b="1" dirty="0">
                          <a:solidFill>
                            <a:srgbClr val="FF000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26,3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sr-Cyrl-CS" sz="20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9,8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+3,5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14620"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Сатудан түскен түсімдер (1*2) </a:t>
                      </a:r>
                      <a:r>
                        <a:rPr lang="sr-Cyrl-CS" sz="20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(мың.тг)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394,5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387,4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b="1" i="1" dirty="0" smtClean="0">
                          <a:solidFill>
                            <a:srgbClr val="00B05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-7,1</a:t>
                      </a:r>
                      <a:endParaRPr lang="ru-RU" sz="2000" b="1" i="1" dirty="0">
                        <a:solidFill>
                          <a:srgbClr val="00B050"/>
                        </a:solidFill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55576" y="114487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dirty="0" smtClean="0"/>
              <a:t>1-мысал</a:t>
            </a:r>
            <a:r>
              <a:rPr lang="sr-Cyrl-CS" dirty="0"/>
              <a:t>. Бір ай ішіндегі сатудан түскен түсімді анықтау және оның өзгеруіне факторлардың әсерін есептеп шығару:</a:t>
            </a:r>
            <a:endParaRPr lang="ru-RU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07504" y="4101173"/>
            <a:ext cx="885698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1)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Сатудан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түскен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түзетулер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енгізілген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түсімді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анықтаймыз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= 13*26,3 = </a:t>
            </a:r>
            <a:r>
              <a:rPr lang="ru-RU" sz="2000" b="1" dirty="0" smtClean="0">
                <a:solidFill>
                  <a:srgbClr val="FF0000"/>
                </a:solidFill>
                <a:latin typeface="Times New Roman KZ" charset="0"/>
                <a:ea typeface="Times New Roman" pitchFamily="18" charset="0"/>
                <a:cs typeface="Times New Roman" pitchFamily="18" charset="0"/>
              </a:rPr>
              <a:t>34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1,9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мың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теңге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2)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факторлардың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әсерін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есептеу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а)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сатушылар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саны = </a:t>
            </a:r>
            <a:r>
              <a:rPr lang="ru-RU" sz="2000" dirty="0" smtClean="0">
                <a:latin typeface="Times New Roman KZ" charset="0"/>
                <a:ea typeface="Times New Roman" pitchFamily="18" charset="0"/>
                <a:cs typeface="Times New Roman" pitchFamily="18" charset="0"/>
              </a:rPr>
              <a:t>34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1,9 -</a:t>
            </a:r>
            <a:r>
              <a:rPr lang="ru-RU" sz="2000" dirty="0" smtClean="0">
                <a:latin typeface="Times New Roman KZ" charset="0"/>
                <a:ea typeface="Times New Roman" pitchFamily="18" charset="0"/>
                <a:cs typeface="Times New Roman" pitchFamily="18" charset="0"/>
              </a:rPr>
              <a:t>39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4,5 =-</a:t>
            </a:r>
            <a:r>
              <a:rPr lang="ru-RU" sz="2000" dirty="0">
                <a:latin typeface="Times New Roman KZ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2,6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м.т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б) 1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сатушыға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есептегендегі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өнім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= </a:t>
            </a:r>
            <a:r>
              <a:rPr lang="ru-RU" sz="2000" dirty="0" smtClean="0">
                <a:latin typeface="Times New Roman KZ" charset="0"/>
                <a:ea typeface="Times New Roman" pitchFamily="18" charset="0"/>
                <a:cs typeface="Times New Roman" pitchFamily="18" charset="0"/>
              </a:rPr>
              <a:t>38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7,4 -341,9 =+45,5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мың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теңге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 KZ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в)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факторлардың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жиынтық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әсері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= -</a:t>
            </a:r>
            <a:r>
              <a:rPr lang="ru-RU" sz="2000" dirty="0">
                <a:latin typeface="Times New Roman KZ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2,6 +45,5 =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-7,1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мың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теңге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24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4003" y="188640"/>
            <a:ext cx="81003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CS" sz="2800" b="1" u="sng" dirty="0">
                <a:solidFill>
                  <a:srgbClr val="FF0000"/>
                </a:solidFill>
              </a:rPr>
              <a:t>Интегралды әдіс. </a:t>
            </a:r>
            <a:endParaRPr lang="en-US" sz="2800" b="1" u="sng" dirty="0" smtClean="0">
              <a:solidFill>
                <a:srgbClr val="FF0000"/>
              </a:solidFill>
            </a:endParaRPr>
          </a:p>
          <a:p>
            <a:pPr algn="ctr"/>
            <a:r>
              <a:rPr lang="sr-Cyrl-CS" sz="2800" dirty="0" smtClean="0"/>
              <a:t>Екі </a:t>
            </a:r>
            <a:r>
              <a:rPr lang="sr-Cyrl-CS" sz="2800" dirty="0"/>
              <a:t>фактордың нәтижеге әсерін есептеу үшін қолданылады. </a:t>
            </a:r>
            <a:r>
              <a:rPr lang="en-US" sz="2800" dirty="0" smtClean="0"/>
              <a:t>C</a:t>
            </a:r>
            <a:r>
              <a:rPr lang="sr-Cyrl-CS" sz="2800" dirty="0" smtClean="0"/>
              <a:t>андық </a:t>
            </a:r>
            <a:r>
              <a:rPr lang="sr-Cyrl-CS" sz="2800" dirty="0"/>
              <a:t>көрсеткіш - </a:t>
            </a:r>
            <a:r>
              <a:rPr lang="en-US" sz="2800" dirty="0">
                <a:solidFill>
                  <a:srgbClr val="FF0000"/>
                </a:solidFill>
              </a:rPr>
              <a:t>x</a:t>
            </a:r>
            <a:r>
              <a:rPr lang="sr-Cyrl-CS" sz="2800" dirty="0"/>
              <a:t> </a:t>
            </a:r>
            <a:r>
              <a:rPr lang="sr-Cyrl-CS" sz="2800" dirty="0" smtClean="0"/>
              <a:t>арқылы, </a:t>
            </a:r>
            <a:r>
              <a:rPr lang="sr-Cyrl-CS" sz="2800" dirty="0"/>
              <a:t>ал сапалық көрсеткіш -</a:t>
            </a:r>
            <a:r>
              <a:rPr lang="sr-Cyrl-C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y</a:t>
            </a:r>
            <a:r>
              <a:rPr lang="sr-Cyrl-CS" sz="2800" dirty="0">
                <a:solidFill>
                  <a:srgbClr val="FF0000"/>
                </a:solidFill>
              </a:rPr>
              <a:t> </a:t>
            </a:r>
            <a:r>
              <a:rPr lang="sr-Cyrl-CS" sz="2800" dirty="0" smtClean="0"/>
              <a:t>ар</a:t>
            </a:r>
            <a:r>
              <a:rPr lang="kk-KZ" sz="2800" dirty="0" smtClean="0"/>
              <a:t>қылы</a:t>
            </a:r>
            <a:r>
              <a:rPr lang="sr-Cyrl-CS" sz="2800" dirty="0" smtClean="0"/>
              <a:t> </a:t>
            </a:r>
            <a:r>
              <a:rPr lang="sr-Cyrl-CS" sz="2800" dirty="0"/>
              <a:t>белгіленеді.</a:t>
            </a:r>
            <a:endParaRPr lang="ru-RU" sz="2800" dirty="0"/>
          </a:p>
          <a:p>
            <a:pPr algn="ctr"/>
            <a:r>
              <a:rPr lang="sr-Cyrl-CS" sz="2800" dirty="0"/>
              <a:t>Факторлардың әсер етуін есептеу мынадай формула бойынша жүргізіледі:</a:t>
            </a:r>
            <a:endParaRPr lang="ru-RU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71600" y="3573016"/>
            <a:ext cx="2361813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әсері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= 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endParaRPr lang="kk-KZ" sz="2800" dirty="0">
              <a:latin typeface="Arial" pitchFamily="34" charset="0"/>
              <a:cs typeface="Times New Roman" pitchFamily="18" charset="0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lang="kk-KZ" sz="2800" dirty="0" smtClean="0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У</a:t>
            </a:r>
            <a:r>
              <a:rPr lang="kk-KZ" sz="2800" dirty="0" smtClean="0">
                <a:latin typeface="Arial" pitchFamily="34" charset="0"/>
                <a:cs typeface="Times New Roman" pitchFamily="18" charset="0"/>
              </a:rPr>
              <a:t> әсері </a:t>
            </a:r>
            <a:r>
              <a:rPr lang="en-US" sz="2800" dirty="0" smtClean="0">
                <a:latin typeface="Arial" pitchFamily="34" charset="0"/>
                <a:cs typeface="Times New Roman" pitchFamily="18" charset="0"/>
              </a:rPr>
              <a:t>=</a:t>
            </a:r>
            <a:endParaRPr lang="kk-KZ" sz="2800" dirty="0">
              <a:latin typeface="Arial" pitchFamily="34" charset="0"/>
              <a:cs typeface="Times New Roman" pitchFamily="18" charset="0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910384"/>
              </p:ext>
            </p:extLst>
          </p:nvPr>
        </p:nvGraphicFramePr>
        <p:xfrm>
          <a:off x="3419872" y="4509120"/>
          <a:ext cx="2986087" cy="115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Формула" r:id="rId3" imgW="1091880" imgH="419040" progId="Equation.3">
                  <p:embed/>
                </p:oleObj>
              </mc:Choice>
              <mc:Fallback>
                <p:oleObj name="Формула" r:id="rId3" imgW="1091880" imgH="4190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4509120"/>
                        <a:ext cx="2986087" cy="11572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1691680" y="3157222"/>
            <a:ext cx="56938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258905" y="3492312"/>
            <a:ext cx="56938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164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157222"/>
            <a:ext cx="3057525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43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76672"/>
            <a:ext cx="903649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                                   (</a:t>
            </a:r>
            <a:r>
              <a:rPr lang="ru-RU" sz="3200" dirty="0" smtClean="0"/>
              <a:t>-</a:t>
            </a:r>
            <a:r>
              <a:rPr lang="en-US" sz="3200" dirty="0" smtClean="0"/>
              <a:t>2) * 3</a:t>
            </a:r>
            <a:r>
              <a:rPr lang="ru-RU" sz="3200" dirty="0" smtClean="0"/>
              <a:t>,5</a:t>
            </a:r>
          </a:p>
          <a:p>
            <a:r>
              <a:rPr lang="en-US" sz="3200" dirty="0" smtClean="0"/>
              <a:t>1) </a:t>
            </a:r>
            <a:r>
              <a:rPr lang="ru-RU" sz="3200" dirty="0" smtClean="0"/>
              <a:t>Х </a:t>
            </a:r>
            <a:r>
              <a:rPr lang="ru-RU" sz="3200" dirty="0" err="1"/>
              <a:t>әсері</a:t>
            </a:r>
            <a:r>
              <a:rPr lang="ru-RU" sz="3200" dirty="0"/>
              <a:t> = </a:t>
            </a:r>
            <a:r>
              <a:rPr lang="ru-RU" sz="3200" dirty="0" smtClean="0"/>
              <a:t>26,3*</a:t>
            </a:r>
            <a:r>
              <a:rPr lang="en-US" sz="3200" dirty="0" smtClean="0"/>
              <a:t>(-2)</a:t>
            </a:r>
            <a:r>
              <a:rPr lang="ru-RU" sz="3200" dirty="0" smtClean="0"/>
              <a:t> + </a:t>
            </a:r>
            <a:r>
              <a:rPr lang="en-US" sz="3200" dirty="0" smtClean="0"/>
              <a:t>------------ = -56,1</a:t>
            </a:r>
            <a:r>
              <a:rPr lang="ru-RU" sz="3200" dirty="0" smtClean="0"/>
              <a:t>м</a:t>
            </a:r>
            <a:r>
              <a:rPr lang="kk-KZ" sz="3200" dirty="0" smtClean="0"/>
              <a:t>ың</a:t>
            </a:r>
            <a:r>
              <a:rPr lang="ru-RU" sz="3200" dirty="0" smtClean="0"/>
              <a:t>.</a:t>
            </a:r>
            <a:r>
              <a:rPr lang="ru-RU" sz="3200" dirty="0" err="1" smtClean="0"/>
              <a:t>тг</a:t>
            </a:r>
            <a:endParaRPr lang="ru-RU" sz="3200" dirty="0" smtClean="0"/>
          </a:p>
          <a:p>
            <a:r>
              <a:rPr lang="en-US" sz="3200" dirty="0" smtClean="0"/>
              <a:t>                                        2</a:t>
            </a:r>
            <a:endParaRPr lang="kk-KZ" sz="3200" dirty="0" smtClean="0"/>
          </a:p>
          <a:p>
            <a:endParaRPr lang="kk-KZ" sz="3200" dirty="0"/>
          </a:p>
          <a:p>
            <a:r>
              <a:rPr lang="kk-KZ" sz="3200" dirty="0" smtClean="0"/>
              <a:t>                         </a:t>
            </a:r>
            <a:r>
              <a:rPr lang="en-US" sz="3200" dirty="0" smtClean="0"/>
              <a:t>    </a:t>
            </a:r>
            <a:r>
              <a:rPr lang="kk-KZ" sz="3200" dirty="0" smtClean="0"/>
              <a:t>   </a:t>
            </a:r>
            <a:r>
              <a:rPr lang="en-US" sz="3200" dirty="0" smtClean="0"/>
              <a:t>(</a:t>
            </a:r>
            <a:r>
              <a:rPr lang="ru-RU" sz="3200" dirty="0"/>
              <a:t>-</a:t>
            </a:r>
            <a:r>
              <a:rPr lang="en-US" sz="3200" dirty="0"/>
              <a:t>2) </a:t>
            </a:r>
            <a:r>
              <a:rPr lang="en-US" sz="3200" dirty="0" smtClean="0"/>
              <a:t>* </a:t>
            </a:r>
            <a:r>
              <a:rPr lang="ru-RU" sz="3200" dirty="0" smtClean="0"/>
              <a:t>3,5</a:t>
            </a:r>
            <a:endParaRPr lang="ru-RU" sz="3200" dirty="0"/>
          </a:p>
          <a:p>
            <a:r>
              <a:rPr lang="en-US" sz="3200" dirty="0" smtClean="0"/>
              <a:t>2) </a:t>
            </a:r>
            <a:r>
              <a:rPr lang="ru-RU" sz="3200" dirty="0" smtClean="0"/>
              <a:t>У </a:t>
            </a:r>
            <a:r>
              <a:rPr lang="ru-RU" sz="3200" dirty="0" err="1"/>
              <a:t>әсері</a:t>
            </a:r>
            <a:r>
              <a:rPr lang="ru-RU" sz="3200" dirty="0"/>
              <a:t> = </a:t>
            </a:r>
            <a:r>
              <a:rPr lang="en-US" sz="3200" dirty="0" smtClean="0"/>
              <a:t>15</a:t>
            </a:r>
            <a:r>
              <a:rPr lang="ru-RU" sz="3200" dirty="0" smtClean="0"/>
              <a:t>*3,5 </a:t>
            </a:r>
            <a:r>
              <a:rPr lang="ru-RU" sz="3200" dirty="0"/>
              <a:t>+ </a:t>
            </a:r>
            <a:r>
              <a:rPr lang="en-US" sz="3200" dirty="0" smtClean="0"/>
              <a:t>------------- </a:t>
            </a:r>
            <a:r>
              <a:rPr lang="en-US" sz="3200" dirty="0"/>
              <a:t>= </a:t>
            </a:r>
            <a:r>
              <a:rPr lang="en-US" sz="3200" dirty="0" smtClean="0"/>
              <a:t>49,0 </a:t>
            </a:r>
            <a:r>
              <a:rPr lang="ru-RU" sz="3200" dirty="0" smtClean="0"/>
              <a:t>м</a:t>
            </a:r>
            <a:r>
              <a:rPr lang="kk-KZ" sz="3200" dirty="0"/>
              <a:t>ың</a:t>
            </a:r>
            <a:r>
              <a:rPr lang="ru-RU" sz="3200" dirty="0"/>
              <a:t>.</a:t>
            </a:r>
            <a:r>
              <a:rPr lang="ru-RU" sz="3200" dirty="0" err="1"/>
              <a:t>тг</a:t>
            </a:r>
            <a:endParaRPr lang="ru-RU" sz="3200" dirty="0"/>
          </a:p>
          <a:p>
            <a:r>
              <a:rPr lang="en-US" sz="3200" dirty="0"/>
              <a:t>                                        </a:t>
            </a:r>
            <a:r>
              <a:rPr lang="en-US" sz="3200" dirty="0" smtClean="0"/>
              <a:t>2</a:t>
            </a:r>
          </a:p>
          <a:p>
            <a:endParaRPr lang="en-US" sz="3200" dirty="0"/>
          </a:p>
          <a:p>
            <a:r>
              <a:rPr lang="en-US" sz="3200" dirty="0" smtClean="0"/>
              <a:t>3)</a:t>
            </a:r>
            <a:r>
              <a:rPr lang="ru-RU" sz="3200" dirty="0"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 KZ" charset="0"/>
                <a:ea typeface="Times New Roman" pitchFamily="18" charset="0"/>
                <a:cs typeface="Times New Roman" pitchFamily="18" charset="0"/>
              </a:rPr>
              <a:t>факторлардың</a:t>
            </a:r>
            <a:r>
              <a:rPr lang="ru-RU" sz="3200" dirty="0"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 KZ" charset="0"/>
                <a:ea typeface="Times New Roman" pitchFamily="18" charset="0"/>
                <a:cs typeface="Times New Roman" pitchFamily="18" charset="0"/>
              </a:rPr>
              <a:t>жиынтық</a:t>
            </a:r>
            <a:r>
              <a:rPr lang="ru-RU" sz="3200" dirty="0"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 KZ" charset="0"/>
                <a:ea typeface="Times New Roman" pitchFamily="18" charset="0"/>
                <a:cs typeface="Times New Roman" pitchFamily="18" charset="0"/>
              </a:rPr>
              <a:t>әсері</a:t>
            </a:r>
            <a:r>
              <a:rPr lang="ru-RU" sz="3200" dirty="0"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3200" dirty="0" smtClean="0">
              <a:latin typeface="Times New Roman KZ" charset="0"/>
              <a:ea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 KZ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 KZ" charset="0"/>
                <a:cs typeface="Times New Roman" pitchFamily="18" charset="0"/>
              </a:rPr>
              <a:t>           -56,1 + 49,0= -7,1</a:t>
            </a:r>
            <a:r>
              <a:rPr lang="ru-RU" sz="3200" dirty="0"/>
              <a:t>м</a:t>
            </a:r>
            <a:r>
              <a:rPr lang="kk-KZ" sz="3200" dirty="0"/>
              <a:t>ың</a:t>
            </a:r>
            <a:r>
              <a:rPr lang="ru-RU" sz="3200" dirty="0"/>
              <a:t>.</a:t>
            </a:r>
            <a:r>
              <a:rPr lang="ru-RU" sz="3200" dirty="0" err="1"/>
              <a:t>тг</a:t>
            </a:r>
            <a:endParaRPr lang="ru-RU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34183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395536" y="404664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400" b="1" i="1" u="sng" dirty="0" smtClean="0">
                <a:solidFill>
                  <a:srgbClr val="FF0000"/>
                </a:solidFill>
              </a:rPr>
              <a:t>Тізбекті о</a:t>
            </a:r>
            <a:r>
              <a:rPr lang="sr-Cyrl-CS" sz="5400" b="1" i="1" u="sng" dirty="0" smtClean="0">
                <a:solidFill>
                  <a:srgbClr val="FF0000"/>
                </a:solidFill>
              </a:rPr>
              <a:t>рын </a:t>
            </a:r>
            <a:r>
              <a:rPr lang="sr-Cyrl-CS" sz="5400" b="1" i="1" u="sng" dirty="0">
                <a:solidFill>
                  <a:srgbClr val="FF0000"/>
                </a:solidFill>
              </a:rPr>
              <a:t>алмастыру </a:t>
            </a:r>
            <a:r>
              <a:rPr lang="sr-Cyrl-CS" sz="5400" dirty="0"/>
              <a:t>әдісі үш немесе одан да көп факторлардың нәтижеге әсерін есептеу үшін қолданылады. 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52769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839" y="260648"/>
            <a:ext cx="842493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solidFill>
                  <a:srgbClr val="FF0000"/>
                </a:solidFill>
              </a:rPr>
              <a:t>Факторлардың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әсерін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есептеу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мына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</a:rPr>
              <a:t>схема </a:t>
            </a:r>
            <a:r>
              <a:rPr lang="ru-RU" sz="3200" b="1" i="1" dirty="0" err="1">
                <a:solidFill>
                  <a:srgbClr val="FF0000"/>
                </a:solidFill>
              </a:rPr>
              <a:t>бойынша</a:t>
            </a:r>
            <a:r>
              <a:rPr lang="ru-RU" sz="3200" b="1" i="1" dirty="0">
                <a:solidFill>
                  <a:srgbClr val="FF0000"/>
                </a:solidFill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</a:rPr>
              <a:t>жүргізіледі</a:t>
            </a:r>
            <a:r>
              <a:rPr lang="ru-RU" sz="3200" b="1" i="1" dirty="0">
                <a:solidFill>
                  <a:srgbClr val="FF0000"/>
                </a:solidFill>
              </a:rPr>
              <a:t>:</a:t>
            </a:r>
          </a:p>
          <a:p>
            <a:endParaRPr lang="ru-RU" sz="3200" dirty="0"/>
          </a:p>
          <a:p>
            <a:pPr marL="514350" indent="-514350">
              <a:buFont typeface="+mj-lt"/>
              <a:buAutoNum type="arabicParenR"/>
            </a:pPr>
            <a:r>
              <a:rPr lang="ru-RU" sz="2800" i="1" dirty="0">
                <a:solidFill>
                  <a:srgbClr val="00B050"/>
                </a:solidFill>
              </a:rPr>
              <a:t>1-ші </a:t>
            </a:r>
            <a:r>
              <a:rPr lang="ru-RU" sz="2800" i="1" dirty="0" err="1">
                <a:solidFill>
                  <a:srgbClr val="00B050"/>
                </a:solidFill>
              </a:rPr>
              <a:t>фактордың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i="1" dirty="0" err="1">
                <a:solidFill>
                  <a:srgbClr val="00B050"/>
                </a:solidFill>
              </a:rPr>
              <a:t>әсері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dirty="0"/>
              <a:t>=І </a:t>
            </a:r>
            <a:r>
              <a:rPr lang="ru-RU" sz="2800" dirty="0" err="1"/>
              <a:t>орын</a:t>
            </a:r>
            <a:r>
              <a:rPr lang="ru-RU" sz="2800" dirty="0"/>
              <a:t> </a:t>
            </a:r>
            <a:r>
              <a:rPr lang="ru-RU" sz="2800" dirty="0" err="1"/>
              <a:t>алмастыру</a:t>
            </a:r>
            <a:r>
              <a:rPr lang="ru-RU" sz="2800" dirty="0"/>
              <a:t> – </a:t>
            </a:r>
            <a:r>
              <a:rPr lang="ru-RU" sz="2800" dirty="0" err="1" smtClean="0"/>
              <a:t>болжамдық</a:t>
            </a:r>
            <a:r>
              <a:rPr lang="ru-RU" sz="2800" dirty="0" smtClean="0"/>
              <a:t> </a:t>
            </a:r>
            <a:r>
              <a:rPr lang="ru-RU" sz="2800" dirty="0" err="1" smtClean="0"/>
              <a:t>көлем</a:t>
            </a:r>
            <a:endParaRPr lang="ru-RU" sz="2800" dirty="0"/>
          </a:p>
          <a:p>
            <a:pPr marL="514350" indent="-514350">
              <a:buFont typeface="+mj-lt"/>
              <a:buAutoNum type="arabicParenR"/>
            </a:pPr>
            <a:r>
              <a:rPr lang="ru-RU" sz="2800" i="1" dirty="0">
                <a:solidFill>
                  <a:srgbClr val="00B050"/>
                </a:solidFill>
              </a:rPr>
              <a:t>2-ші </a:t>
            </a:r>
            <a:r>
              <a:rPr lang="ru-RU" sz="2800" i="1" dirty="0" err="1">
                <a:solidFill>
                  <a:srgbClr val="00B050"/>
                </a:solidFill>
              </a:rPr>
              <a:t>фактордың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i="1" dirty="0" err="1">
                <a:solidFill>
                  <a:srgbClr val="00B050"/>
                </a:solidFill>
              </a:rPr>
              <a:t>әсері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dirty="0"/>
              <a:t>=</a:t>
            </a:r>
            <a:r>
              <a:rPr lang="ru-RU" sz="2800" dirty="0" smtClean="0"/>
              <a:t>ІІ </a:t>
            </a:r>
            <a:r>
              <a:rPr lang="ru-RU" sz="2800" dirty="0" err="1"/>
              <a:t>орын</a:t>
            </a:r>
            <a:r>
              <a:rPr lang="ru-RU" sz="2800" dirty="0"/>
              <a:t> </a:t>
            </a:r>
            <a:r>
              <a:rPr lang="ru-RU" sz="2800" dirty="0" err="1" smtClean="0"/>
              <a:t>алмастыру</a:t>
            </a:r>
            <a:r>
              <a:rPr lang="ru-RU" sz="2800" dirty="0" smtClean="0"/>
              <a:t>-</a:t>
            </a:r>
            <a:r>
              <a:rPr lang="ru-RU" sz="2800" dirty="0"/>
              <a:t> І </a:t>
            </a:r>
            <a:r>
              <a:rPr lang="ru-RU" sz="2800" dirty="0" err="1"/>
              <a:t>орын</a:t>
            </a:r>
            <a:r>
              <a:rPr lang="ru-RU" sz="2800" dirty="0"/>
              <a:t> </a:t>
            </a:r>
            <a:r>
              <a:rPr lang="ru-RU" sz="2800" dirty="0" err="1"/>
              <a:t>алмастыру</a:t>
            </a:r>
            <a:r>
              <a:rPr lang="ru-RU" sz="2800" dirty="0"/>
              <a:t> 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i="1" dirty="0">
                <a:solidFill>
                  <a:srgbClr val="00B050"/>
                </a:solidFill>
              </a:rPr>
              <a:t>3-ші </a:t>
            </a:r>
            <a:r>
              <a:rPr lang="ru-RU" sz="2800" i="1" dirty="0" err="1">
                <a:solidFill>
                  <a:srgbClr val="00B050"/>
                </a:solidFill>
              </a:rPr>
              <a:t>фактордың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i="1" dirty="0" err="1">
                <a:solidFill>
                  <a:srgbClr val="00B050"/>
                </a:solidFill>
              </a:rPr>
              <a:t>әсері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dirty="0"/>
              <a:t>=ІІІ </a:t>
            </a:r>
            <a:r>
              <a:rPr lang="ru-RU" sz="2800" dirty="0" err="1"/>
              <a:t>орын</a:t>
            </a:r>
            <a:r>
              <a:rPr lang="ru-RU" sz="2800" dirty="0"/>
              <a:t> </a:t>
            </a:r>
            <a:r>
              <a:rPr lang="ru-RU" sz="2800" dirty="0" err="1" smtClean="0"/>
              <a:t>алмастыру</a:t>
            </a:r>
            <a:r>
              <a:rPr lang="ru-RU" sz="2800" dirty="0" smtClean="0"/>
              <a:t>-ІІ </a:t>
            </a:r>
            <a:r>
              <a:rPr lang="ru-RU" sz="2800" dirty="0" err="1"/>
              <a:t>орын</a:t>
            </a:r>
            <a:r>
              <a:rPr lang="ru-RU" sz="2800" dirty="0"/>
              <a:t> </a:t>
            </a:r>
            <a:r>
              <a:rPr lang="ru-RU" sz="2800" dirty="0" err="1"/>
              <a:t>алмастыру</a:t>
            </a:r>
            <a:endParaRPr lang="ru-RU" sz="2800" dirty="0"/>
          </a:p>
          <a:p>
            <a:pPr marL="514350" indent="-514350">
              <a:buFont typeface="+mj-lt"/>
              <a:buAutoNum type="arabicParenR"/>
            </a:pPr>
            <a:r>
              <a:rPr lang="ru-RU" sz="2800" i="1" dirty="0">
                <a:solidFill>
                  <a:srgbClr val="00B050"/>
                </a:solidFill>
              </a:rPr>
              <a:t>4-ші </a:t>
            </a:r>
            <a:r>
              <a:rPr lang="ru-RU" sz="2800" i="1" dirty="0" err="1">
                <a:solidFill>
                  <a:srgbClr val="00B050"/>
                </a:solidFill>
              </a:rPr>
              <a:t>фактордың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i="1" dirty="0" err="1">
                <a:solidFill>
                  <a:srgbClr val="00B050"/>
                </a:solidFill>
              </a:rPr>
              <a:t>әсері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dirty="0"/>
              <a:t>= </a:t>
            </a:r>
            <a:r>
              <a:rPr lang="ru-RU" sz="2800" dirty="0" err="1"/>
              <a:t>ағымдағы</a:t>
            </a:r>
            <a:r>
              <a:rPr lang="ru-RU" sz="2800" dirty="0"/>
              <a:t> </a:t>
            </a:r>
            <a:r>
              <a:rPr lang="ru-RU" sz="2800" dirty="0" err="1" smtClean="0"/>
              <a:t>көлем</a:t>
            </a:r>
            <a:r>
              <a:rPr lang="ru-RU" sz="2800" dirty="0" smtClean="0"/>
              <a:t>-ІІІ </a:t>
            </a:r>
            <a:r>
              <a:rPr lang="ru-RU" sz="2800" dirty="0" err="1"/>
              <a:t>орын</a:t>
            </a:r>
            <a:r>
              <a:rPr lang="ru-RU" sz="2800" dirty="0"/>
              <a:t> </a:t>
            </a:r>
            <a:r>
              <a:rPr lang="ru-RU" sz="2800" dirty="0" err="1"/>
              <a:t>алмастыру</a:t>
            </a:r>
            <a:endParaRPr lang="ru-RU" sz="2800" dirty="0"/>
          </a:p>
          <a:p>
            <a:pPr marL="514350" indent="-514350">
              <a:buFont typeface="+mj-lt"/>
              <a:buAutoNum type="arabicParenR"/>
            </a:pPr>
            <a:r>
              <a:rPr lang="ru-RU" sz="2800" dirty="0" err="1">
                <a:solidFill>
                  <a:srgbClr val="00B050"/>
                </a:solidFill>
              </a:rPr>
              <a:t>факторлардың</a:t>
            </a:r>
            <a:r>
              <a:rPr lang="ru-RU" sz="2800" dirty="0">
                <a:solidFill>
                  <a:srgbClr val="00B050"/>
                </a:solidFill>
              </a:rPr>
              <a:t> </a:t>
            </a:r>
            <a:r>
              <a:rPr lang="ru-RU" sz="2800" dirty="0" err="1">
                <a:solidFill>
                  <a:srgbClr val="00B050"/>
                </a:solidFill>
              </a:rPr>
              <a:t>жиынтық</a:t>
            </a:r>
            <a:r>
              <a:rPr lang="ru-RU" sz="2800" dirty="0">
                <a:solidFill>
                  <a:srgbClr val="00B050"/>
                </a:solidFill>
              </a:rPr>
              <a:t> </a:t>
            </a:r>
            <a:r>
              <a:rPr lang="ru-RU" sz="2800" dirty="0" err="1">
                <a:solidFill>
                  <a:srgbClr val="00B050"/>
                </a:solidFill>
              </a:rPr>
              <a:t>әсері</a:t>
            </a:r>
            <a:endParaRPr lang="ru-RU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167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679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dirty="0"/>
              <a:t>Мысалы: </a:t>
            </a:r>
            <a:r>
              <a:rPr lang="sr-Cyrl-CS" dirty="0" smtClean="0"/>
              <a:t>шығарылған өнім көлемін анықтап оның өзгеруіне факторлардың </a:t>
            </a:r>
            <a:r>
              <a:rPr lang="sr-Cyrl-CS" dirty="0"/>
              <a:t>тигізген әсерін шығару.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369858"/>
              </p:ext>
            </p:extLst>
          </p:nvPr>
        </p:nvGraphicFramePr>
        <p:xfrm>
          <a:off x="179512" y="764704"/>
          <a:ext cx="8712969" cy="4810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411"/>
                <a:gridCol w="1098957"/>
                <a:gridCol w="1296144"/>
                <a:gridCol w="1150112"/>
                <a:gridCol w="1034020"/>
                <a:gridCol w="960162"/>
                <a:gridCol w="960163"/>
              </a:tblGrid>
              <a:tr h="360040">
                <a:tc rowSpan="2"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Көрсеткіштер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Бол-жам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Ағымда-ғы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Ауыт-қу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Орын алмастырулар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І о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ІІ о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ІІІо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2663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sr-Cyrl-CS" sz="18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1.Жұмыскерлердің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sr-Cyrl-CS" sz="18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саны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-2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b="1" i="1" u="sng" dirty="0">
                          <a:solidFill>
                            <a:srgbClr val="00B05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800" b="1" i="1" u="sng" dirty="0">
                        <a:solidFill>
                          <a:srgbClr val="00B050"/>
                        </a:solidFill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2663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sr-Cyrl-CS" sz="18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Кәсіпорынның жұмыс</a:t>
                      </a:r>
                      <a:r>
                        <a:rPr lang="sr-Cyrl-CS" sz="1800" baseline="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 күндері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-2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b="1" i="1" u="sng" dirty="0">
                          <a:solidFill>
                            <a:srgbClr val="00B05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800" b="1" i="1" u="sng" dirty="0">
                        <a:solidFill>
                          <a:srgbClr val="00B050"/>
                        </a:solidFill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5119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sr-Cyrl-CS" sz="1800" spc="-5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3. Бір күндік жұ­мыс саға­ты­­ның саны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8,0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8,4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+0,4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8,0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8,0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b="1" i="1" u="sng" dirty="0">
                          <a:solidFill>
                            <a:srgbClr val="00B05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8,4</a:t>
                      </a:r>
                      <a:endParaRPr lang="ru-RU" sz="1800" b="1" i="1" u="sng" dirty="0">
                        <a:solidFill>
                          <a:srgbClr val="00B050"/>
                        </a:solidFill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2663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sr-Cyrl-CS" sz="1800" spc="-4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4. 1 сағатта­ғы </a:t>
                      </a:r>
                      <a:r>
                        <a:rPr lang="sr-Cyrl-CS" sz="1800" spc="-4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өнімділік  </a:t>
                      </a:r>
                      <a:r>
                        <a:rPr lang="sr-Cyrl-CS" sz="1800" spc="-4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(мың </a:t>
                      </a:r>
                      <a:r>
                        <a:rPr lang="sr-Cyrl-CS" sz="1800" spc="-4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тг.)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7,5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7,8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+0,3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7,5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7,5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7,5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80157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sr-Cyrl-CS" sz="18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Өнім көлемі (мың </a:t>
                      </a: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теңге) (1*2*3*4)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b="1" dirty="0">
                          <a:solidFill>
                            <a:srgbClr val="FF000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27 000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b="1" dirty="0" smtClean="0">
                          <a:solidFill>
                            <a:srgbClr val="FF000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23849,3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b="1" dirty="0">
                          <a:solidFill>
                            <a:srgbClr val="FF000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sr-Cyrl-CS" sz="1800" b="1" dirty="0" smtClean="0">
                          <a:solidFill>
                            <a:srgbClr val="FF000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3150,7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sr-Cyrl-CS" sz="1800" b="1" dirty="0">
                          <a:solidFill>
                            <a:srgbClr val="FF000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23400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sr-Cyrl-CS" sz="1800" b="1" dirty="0">
                          <a:solidFill>
                            <a:srgbClr val="FF000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21840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sr-Cyrl-CS" sz="1800" b="1" dirty="0">
                          <a:solidFill>
                            <a:srgbClr val="FF0000"/>
                          </a:solidFill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22932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57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3262" y="332656"/>
            <a:ext cx="856895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>
                <a:solidFill>
                  <a:srgbClr val="FF0000"/>
                </a:solidFill>
              </a:rPr>
              <a:t>Факторлардың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әсерін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есептеп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</a:rPr>
              <a:t>шығару</a:t>
            </a:r>
            <a:r>
              <a:rPr lang="ru-RU" sz="2800" b="1" i="1" dirty="0" smtClean="0">
                <a:solidFill>
                  <a:srgbClr val="FF0000"/>
                </a:solidFill>
              </a:rPr>
              <a:t>:</a:t>
            </a:r>
          </a:p>
          <a:p>
            <a:pPr algn="ctr"/>
            <a:endParaRPr lang="ru-RU" sz="2800" b="1" i="1" dirty="0">
              <a:solidFill>
                <a:srgbClr val="00B05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</a:rPr>
              <a:t>Жұмыскерлердің</a:t>
            </a:r>
            <a:r>
              <a:rPr lang="ru-RU" sz="2800" dirty="0" smtClean="0">
                <a:solidFill>
                  <a:srgbClr val="FF0000"/>
                </a:solidFill>
              </a:rPr>
              <a:t> саны </a:t>
            </a:r>
            <a:r>
              <a:rPr lang="ru-RU" sz="2800" dirty="0"/>
              <a:t>=23400-27000=-3600 </a:t>
            </a:r>
            <a:r>
              <a:rPr lang="ru-RU" sz="2800" dirty="0" err="1"/>
              <a:t>мың</a:t>
            </a:r>
            <a:r>
              <a:rPr lang="ru-RU" sz="2800" dirty="0"/>
              <a:t> </a:t>
            </a:r>
            <a:r>
              <a:rPr lang="ru-RU" sz="2800" dirty="0" err="1" smtClean="0"/>
              <a:t>теңге</a:t>
            </a:r>
            <a:endParaRPr lang="ru-RU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</a:rPr>
              <a:t>Кәсіпорынның</a:t>
            </a:r>
            <a:r>
              <a:rPr lang="ru-RU" sz="2800" dirty="0" smtClean="0">
                <a:solidFill>
                  <a:srgbClr val="FF0000"/>
                </a:solidFill>
              </a:rPr>
              <a:t>  </a:t>
            </a:r>
            <a:r>
              <a:rPr lang="ru-RU" sz="2800" dirty="0" err="1" smtClean="0">
                <a:solidFill>
                  <a:srgbClr val="FF0000"/>
                </a:solidFill>
              </a:rPr>
              <a:t>жұмыс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күндері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=21840-23400=-1560 </a:t>
            </a:r>
            <a:r>
              <a:rPr lang="ru-RU" sz="2800" dirty="0" err="1" smtClean="0"/>
              <a:t>мың</a:t>
            </a:r>
            <a:r>
              <a:rPr lang="ru-RU" sz="2800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</a:rPr>
              <a:t>Бір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күндегі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жұмыс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сағаттарының</a:t>
            </a:r>
            <a:r>
              <a:rPr lang="ru-RU" sz="2800" dirty="0">
                <a:solidFill>
                  <a:srgbClr val="FF0000"/>
                </a:solidFill>
              </a:rPr>
              <a:t> саны </a:t>
            </a:r>
            <a:r>
              <a:rPr lang="ru-RU" sz="2800" dirty="0"/>
              <a:t>=22932-21840=+1092 </a:t>
            </a:r>
            <a:r>
              <a:rPr lang="ru-RU" sz="2800" dirty="0" err="1"/>
              <a:t>мың</a:t>
            </a:r>
            <a:r>
              <a:rPr lang="ru-RU" sz="2800" dirty="0"/>
              <a:t> </a:t>
            </a:r>
            <a:r>
              <a:rPr lang="ru-RU" sz="2800" dirty="0" err="1" smtClean="0"/>
              <a:t>теңге</a:t>
            </a:r>
            <a:endParaRPr lang="ru-RU" sz="2800" dirty="0"/>
          </a:p>
          <a:p>
            <a:pPr marL="457200" indent="-4572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</a:rPr>
              <a:t>Бір</a:t>
            </a:r>
            <a:r>
              <a:rPr lang="ru-RU" sz="2800" dirty="0" smtClean="0">
                <a:solidFill>
                  <a:srgbClr val="FF0000"/>
                </a:solidFill>
              </a:rPr>
              <a:t>  </a:t>
            </a:r>
            <a:r>
              <a:rPr lang="ru-RU" sz="2800" dirty="0" err="1">
                <a:solidFill>
                  <a:srgbClr val="FF0000"/>
                </a:solidFill>
              </a:rPr>
              <a:t>сағаттағы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өнімділік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/>
              <a:t>=23849,3-22932=+917,3 </a:t>
            </a:r>
            <a:r>
              <a:rPr lang="ru-RU" sz="2800" dirty="0" err="1"/>
              <a:t>мың</a:t>
            </a:r>
            <a:r>
              <a:rPr lang="ru-RU" sz="2800" dirty="0"/>
              <a:t> </a:t>
            </a:r>
            <a:r>
              <a:rPr lang="ru-RU" sz="2800" dirty="0" err="1" smtClean="0"/>
              <a:t>теңге</a:t>
            </a:r>
            <a:endParaRPr lang="ru-RU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</a:rPr>
              <a:t>Факторлардың</a:t>
            </a:r>
            <a:r>
              <a:rPr lang="ru-RU" sz="2800" dirty="0" smtClean="0">
                <a:solidFill>
                  <a:srgbClr val="FF0000"/>
                </a:solidFill>
              </a:rPr>
              <a:t>  </a:t>
            </a:r>
            <a:r>
              <a:rPr lang="ru-RU" sz="2800" dirty="0" err="1">
                <a:solidFill>
                  <a:srgbClr val="FF0000"/>
                </a:solidFill>
              </a:rPr>
              <a:t>жиынтық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әсері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/>
              <a:t>       =(-3600)+(-1560)+1092+917,3=-3150,7 </a:t>
            </a:r>
            <a:r>
              <a:rPr lang="ru-RU" sz="2800" dirty="0" err="1"/>
              <a:t>мың</a:t>
            </a:r>
            <a:r>
              <a:rPr lang="ru-RU" sz="2800" dirty="0"/>
              <a:t> </a:t>
            </a:r>
            <a:r>
              <a:rPr lang="ru-RU" sz="2800" dirty="0" err="1"/>
              <a:t>теңге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3401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CS" sz="3200" b="1" i="1" u="sng" dirty="0">
                <a:solidFill>
                  <a:srgbClr val="FF0000"/>
                </a:solidFill>
              </a:rPr>
              <a:t>Баланстық </a:t>
            </a:r>
            <a:r>
              <a:rPr lang="sr-Cyrl-CS" sz="3200" b="1" i="1" u="sng" dirty="0" smtClean="0">
                <a:solidFill>
                  <a:srgbClr val="FF0000"/>
                </a:solidFill>
              </a:rPr>
              <a:t>әдіс</a:t>
            </a:r>
            <a:r>
              <a:rPr lang="sr-Cyrl-CS" sz="3200" dirty="0">
                <a:solidFill>
                  <a:srgbClr val="FF0000"/>
                </a:solidFill>
              </a:rPr>
              <a:t> </a:t>
            </a:r>
            <a:r>
              <a:rPr lang="sr-Cyrl-CS" sz="3200" dirty="0" smtClean="0"/>
              <a:t>баланстық </a:t>
            </a:r>
            <a:r>
              <a:rPr lang="sr-Cyrl-CS" sz="3200" dirty="0"/>
              <a:t>байланыс­ты­ру </a:t>
            </a:r>
            <a:r>
              <a:rPr lang="sr-Cyrl-CS" sz="3200" dirty="0" smtClean="0"/>
              <a:t>формуласына  </a:t>
            </a:r>
            <a:r>
              <a:rPr lang="sr-Cyrl-CS" sz="3200" dirty="0"/>
              <a:t>негізделген:</a:t>
            </a:r>
            <a:endParaRPr lang="ru-RU" sz="3200" dirty="0"/>
          </a:p>
          <a:p>
            <a:pPr algn="ctr"/>
            <a:r>
              <a:rPr lang="sr-Cyrl-CS" sz="3200" b="1" dirty="0">
                <a:solidFill>
                  <a:srgbClr val="FF0000"/>
                </a:solidFill>
              </a:rPr>
              <a:t>Он+П=Ок+ПВ+Р</a:t>
            </a:r>
            <a:endParaRPr lang="ru-RU" sz="3200" dirty="0">
              <a:solidFill>
                <a:srgbClr val="FF0000"/>
              </a:solidFill>
            </a:endParaRPr>
          </a:p>
          <a:p>
            <a:pPr algn="just"/>
            <a:r>
              <a:rPr lang="sr-Cyrl-CS" sz="3200" dirty="0">
                <a:solidFill>
                  <a:srgbClr val="FF0000"/>
                </a:solidFill>
              </a:rPr>
              <a:t>Мұнда </a:t>
            </a:r>
            <a:endParaRPr lang="sr-Cyrl-CS" sz="3200" dirty="0" smtClean="0">
              <a:solidFill>
                <a:srgbClr val="FF0000"/>
              </a:solidFill>
            </a:endParaRPr>
          </a:p>
          <a:p>
            <a:pPr algn="just"/>
            <a:r>
              <a:rPr lang="sr-Cyrl-CS" sz="3200" dirty="0" smtClean="0">
                <a:solidFill>
                  <a:srgbClr val="FF0000"/>
                </a:solidFill>
              </a:rPr>
              <a:t>Он </a:t>
            </a:r>
            <a:r>
              <a:rPr lang="sr-Cyrl-CS" sz="3200" dirty="0">
                <a:solidFill>
                  <a:srgbClr val="FF0000"/>
                </a:solidFill>
              </a:rPr>
              <a:t>және Ок </a:t>
            </a:r>
            <a:r>
              <a:rPr lang="sr-Cyrl-CS" sz="3200" dirty="0"/>
              <a:t>– кезеңнің басындағы және соңындағы тауарлар қалдығы;</a:t>
            </a:r>
            <a:endParaRPr lang="ru-RU" sz="3200" dirty="0"/>
          </a:p>
          <a:p>
            <a:pPr algn="just"/>
            <a:r>
              <a:rPr lang="sr-Cyrl-CS" sz="3200" dirty="0">
                <a:solidFill>
                  <a:srgbClr val="FF0000"/>
                </a:solidFill>
              </a:rPr>
              <a:t>П</a:t>
            </a:r>
            <a:r>
              <a:rPr lang="sr-Cyrl-CS" sz="3200" dirty="0"/>
              <a:t> – тауарлардың түсуі;</a:t>
            </a:r>
            <a:endParaRPr lang="ru-RU" sz="3200" dirty="0"/>
          </a:p>
          <a:p>
            <a:pPr algn="just"/>
            <a:r>
              <a:rPr lang="sr-Cyrl-CS" sz="3200" dirty="0">
                <a:solidFill>
                  <a:srgbClr val="FF0000"/>
                </a:solidFill>
              </a:rPr>
              <a:t>ПВ</a:t>
            </a:r>
            <a:r>
              <a:rPr lang="sr-Cyrl-CS" sz="3200" dirty="0"/>
              <a:t> – тауарлардың өзге де кетуі;</a:t>
            </a:r>
            <a:endParaRPr lang="ru-RU" sz="3200" dirty="0"/>
          </a:p>
          <a:p>
            <a:pPr algn="just"/>
            <a:r>
              <a:rPr lang="sr-Cyrl-CS" sz="3200" dirty="0">
                <a:solidFill>
                  <a:srgbClr val="FF0000"/>
                </a:solidFill>
              </a:rPr>
              <a:t>Р </a:t>
            </a:r>
            <a:r>
              <a:rPr lang="sr-Cyrl-CS" sz="3200" dirty="0"/>
              <a:t>– сатудан түскен түсім.</a:t>
            </a:r>
            <a:endParaRPr lang="ru-RU" sz="3200" dirty="0"/>
          </a:p>
          <a:p>
            <a:pPr algn="ctr"/>
            <a:endParaRPr lang="sr-Cyrl-CS" sz="3200" dirty="0" smtClean="0"/>
          </a:p>
          <a:p>
            <a:pPr algn="ctr"/>
            <a:r>
              <a:rPr lang="sr-Cyrl-CS" sz="3200" i="1" u="sng" dirty="0" smtClean="0">
                <a:solidFill>
                  <a:srgbClr val="FF0000"/>
                </a:solidFill>
              </a:rPr>
              <a:t>Сатудан түскен түсім </a:t>
            </a:r>
            <a:r>
              <a:rPr lang="sr-Cyrl-CS" sz="3200" dirty="0" smtClean="0"/>
              <a:t>:</a:t>
            </a:r>
            <a:endParaRPr lang="ru-RU" sz="3200" dirty="0" smtClean="0"/>
          </a:p>
          <a:p>
            <a:pPr algn="ctr"/>
            <a:r>
              <a:rPr lang="sr-Cyrl-CS" sz="3200" b="1" dirty="0" smtClean="0">
                <a:solidFill>
                  <a:srgbClr val="FF0000"/>
                </a:solidFill>
              </a:rPr>
              <a:t>Р=Он+П-ПВ-Ок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48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641637"/>
              </p:ext>
            </p:extLst>
          </p:nvPr>
        </p:nvGraphicFramePr>
        <p:xfrm>
          <a:off x="323528" y="829113"/>
          <a:ext cx="8568955" cy="5156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76"/>
                <a:gridCol w="1296144"/>
                <a:gridCol w="1656184"/>
                <a:gridCol w="1224136"/>
                <a:gridCol w="1008115"/>
              </a:tblGrid>
              <a:tr h="859450"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Көрсеткіштер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sr-Cyrl-CS" sz="18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Болжам 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Ағымд</a:t>
                      </a: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мәліметтер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Ауытқу</a:t>
                      </a:r>
                      <a:endParaRPr lang="ru-RU" sz="18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18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Әсері</a:t>
                      </a:r>
                      <a:endParaRPr lang="ru-RU" sz="18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9450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sr-Cyrl-CS" sz="2400" b="0" spc="-7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sr-Cyrl-CS" sz="2400" b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Айдың басына тауарлар қал­дығы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8340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8580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+240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+240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59450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sr-Cyrl-CS" sz="2400" b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 Тауарлардың түсуі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12898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13156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+258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+258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59450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sr-Cyrl-CS" sz="2400" b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 Тауарлардың өзге де кетуі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841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915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+74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-74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59450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sr-Cyrl-CS" sz="2400" b="0" spc="-7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 Айдың соңы­на тауарлар қал­ды­ғы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7395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7587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+192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-192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59450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sr-Cyrl-CS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Сатудан түскен түсім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13002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13234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+232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+232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43608" y="188640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CS" dirty="0"/>
              <a:t>Мысалы: саудадан түскен түсімді анықтау және өзгеріс­терге факторлардың әсерін есептеп шығару.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185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56792"/>
            <a:ext cx="903649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/>
              <a:t>3.Математикалық </a:t>
            </a:r>
            <a:r>
              <a:rPr lang="ru-RU" sz="3600" dirty="0" err="1"/>
              <a:t>әдістері</a:t>
            </a:r>
            <a:r>
              <a:rPr lang="ru-RU" sz="3600" dirty="0"/>
              <a:t>: </a:t>
            </a:r>
            <a:r>
              <a:rPr lang="ru-RU" sz="3600" dirty="0" err="1"/>
              <a:t>математикалық</a:t>
            </a:r>
            <a:r>
              <a:rPr lang="ru-RU" sz="3600" dirty="0"/>
              <a:t> статистика </a:t>
            </a:r>
            <a:r>
              <a:rPr lang="ru-RU" sz="3600" dirty="0" err="1"/>
              <a:t>әдістері</a:t>
            </a:r>
            <a:r>
              <a:rPr lang="ru-RU" sz="3600" dirty="0"/>
              <a:t>, </a:t>
            </a:r>
            <a:r>
              <a:rPr lang="ru-RU" sz="3600" dirty="0" err="1"/>
              <a:t>эконометрикалық</a:t>
            </a:r>
            <a:r>
              <a:rPr lang="ru-RU" sz="3600" dirty="0"/>
              <a:t> </a:t>
            </a:r>
            <a:r>
              <a:rPr lang="ru-RU" sz="3600" dirty="0" err="1"/>
              <a:t>әдістер</a:t>
            </a:r>
            <a:r>
              <a:rPr lang="ru-RU" sz="3600" dirty="0"/>
              <a:t>, корреляция-</a:t>
            </a:r>
            <a:r>
              <a:rPr lang="ru-RU" sz="3600" dirty="0" err="1"/>
              <a:t>регрессиялық</a:t>
            </a:r>
            <a:r>
              <a:rPr lang="ru-RU" sz="3600" dirty="0"/>
              <a:t> </a:t>
            </a:r>
            <a:r>
              <a:rPr lang="ru-RU" sz="3600" dirty="0" err="1"/>
              <a:t>талдау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59320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404664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талдаудың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экономико-</a:t>
            </a:r>
            <a:r>
              <a:rPr lang="ru-RU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</a:t>
            </a:r>
            <a:r>
              <a:rPr lang="ru-RU" sz="3600" dirty="0" smtClean="0">
                <a:solidFill>
                  <a:srgbClr val="FF0000"/>
                </a:solidFill>
              </a:rPr>
              <a:t>:</a:t>
            </a:r>
          </a:p>
          <a:p>
            <a:pPr algn="ctr"/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err="1" smtClean="0"/>
              <a:t>индекст</a:t>
            </a:r>
            <a:r>
              <a:rPr lang="kk-KZ" sz="3200" dirty="0" smtClean="0"/>
              <a:t>ік әдіс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err="1"/>
              <a:t>топтастыру</a:t>
            </a:r>
            <a:r>
              <a:rPr lang="ru-RU" sz="3200" dirty="0"/>
              <a:t> </a:t>
            </a:r>
            <a:r>
              <a:rPr lang="ru-RU" sz="3200" dirty="0" err="1" smtClean="0"/>
              <a:t>әдісі</a:t>
            </a:r>
            <a:r>
              <a:rPr lang="ru-RU" sz="32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err="1" smtClean="0"/>
              <a:t>орташа</a:t>
            </a:r>
            <a:r>
              <a:rPr lang="ru-RU" sz="3200" dirty="0" smtClean="0"/>
              <a:t> </a:t>
            </a:r>
            <a:r>
              <a:rPr lang="ru-RU" sz="3200" dirty="0" err="1" smtClean="0"/>
              <a:t>шамалар</a:t>
            </a:r>
            <a:r>
              <a:rPr lang="ru-RU" sz="3200" dirty="0" smtClean="0"/>
              <a:t> </a:t>
            </a:r>
            <a:r>
              <a:rPr lang="ru-RU" sz="3200" dirty="0" err="1" smtClean="0"/>
              <a:t>әдісі</a:t>
            </a:r>
            <a:r>
              <a:rPr lang="ru-RU" sz="32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err="1" smtClean="0"/>
              <a:t>салыстырмалы</a:t>
            </a:r>
            <a:r>
              <a:rPr lang="ru-RU" sz="3200" dirty="0" smtClean="0"/>
              <a:t> </a:t>
            </a:r>
            <a:r>
              <a:rPr lang="ru-RU" sz="3200" dirty="0" err="1"/>
              <a:t>және</a:t>
            </a:r>
            <a:r>
              <a:rPr lang="ru-RU" sz="3200" dirty="0"/>
              <a:t> </a:t>
            </a:r>
            <a:r>
              <a:rPr lang="ru-RU" sz="3200" dirty="0" err="1"/>
              <a:t>абсолюттік</a:t>
            </a:r>
            <a:r>
              <a:rPr lang="ru-RU" sz="3200" dirty="0"/>
              <a:t> </a:t>
            </a:r>
            <a:r>
              <a:rPr lang="ru-RU" sz="3200" dirty="0" err="1" smtClean="0"/>
              <a:t>шамалар</a:t>
            </a:r>
            <a:r>
              <a:rPr lang="ru-RU" sz="3200" dirty="0" smtClean="0"/>
              <a:t> </a:t>
            </a:r>
            <a:r>
              <a:rPr lang="ru-RU" sz="3200" dirty="0" err="1" smtClean="0"/>
              <a:t>әдісі</a:t>
            </a:r>
            <a:r>
              <a:rPr lang="ru-RU" sz="32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вариация </a:t>
            </a:r>
            <a:r>
              <a:rPr lang="ru-RU" sz="3200" dirty="0" err="1" smtClean="0"/>
              <a:t>көрсеткіштер</a:t>
            </a:r>
            <a:r>
              <a:rPr lang="ru-RU" sz="3200" dirty="0" smtClean="0"/>
              <a:t> </a:t>
            </a:r>
            <a:r>
              <a:rPr lang="ru-RU" sz="3200" dirty="0" err="1" smtClean="0"/>
              <a:t>әдісі</a:t>
            </a:r>
            <a:r>
              <a:rPr lang="ru-RU" sz="32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err="1" smtClean="0"/>
              <a:t>корреляциялық</a:t>
            </a:r>
            <a:r>
              <a:rPr lang="ru-RU" sz="3200" dirty="0" smtClean="0"/>
              <a:t> </a:t>
            </a:r>
            <a:r>
              <a:rPr lang="ru-RU" sz="3200" dirty="0" err="1"/>
              <a:t>және</a:t>
            </a:r>
            <a:r>
              <a:rPr lang="ru-RU" sz="3200" dirty="0"/>
              <a:t> </a:t>
            </a:r>
            <a:r>
              <a:rPr lang="ru-RU" sz="3200" dirty="0" err="1" smtClean="0"/>
              <a:t>регрессиялық</a:t>
            </a:r>
            <a:r>
              <a:rPr lang="ru-RU" sz="3200" dirty="0" smtClean="0"/>
              <a:t> </a:t>
            </a:r>
            <a:r>
              <a:rPr lang="ru-RU" sz="3200" dirty="0" err="1" smtClean="0"/>
              <a:t>талдау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76956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830108"/>
              </p:ext>
            </p:extLst>
          </p:nvPr>
        </p:nvGraphicFramePr>
        <p:xfrm>
          <a:off x="695450" y="2492896"/>
          <a:ext cx="4135466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6" name="Формула" r:id="rId3" imgW="1638000" imgH="228600" progId="Equation.3">
                  <p:embed/>
                </p:oleObj>
              </mc:Choice>
              <mc:Fallback>
                <p:oleObj name="Формула" r:id="rId3" imgW="16380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450" y="2492896"/>
                        <a:ext cx="4135466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902002"/>
              </p:ext>
            </p:extLst>
          </p:nvPr>
        </p:nvGraphicFramePr>
        <p:xfrm>
          <a:off x="630648" y="3789040"/>
          <a:ext cx="4157376" cy="583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Формула" r:id="rId5" imgW="1625400" imgH="228600" progId="Equation.3">
                  <p:embed/>
                </p:oleObj>
              </mc:Choice>
              <mc:Fallback>
                <p:oleObj name="Формула" r:id="rId5" imgW="16254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648" y="3789040"/>
                        <a:ext cx="4157376" cy="5835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2760392"/>
              </p:ext>
            </p:extLst>
          </p:nvPr>
        </p:nvGraphicFramePr>
        <p:xfrm>
          <a:off x="725834" y="5229200"/>
          <a:ext cx="4107586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" name="Формула" r:id="rId7" imgW="1562100" imgH="215900" progId="Equation.3">
                  <p:embed/>
                </p:oleObj>
              </mc:Choice>
              <mc:Fallback>
                <p:oleObj name="Формула" r:id="rId7" imgW="1562100" imgH="2159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834" y="5229200"/>
                        <a:ext cx="4107586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3528" y="128246"/>
            <a:ext cx="799288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Индекстік</a:t>
            </a: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әдіс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өткізуден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түскен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түсімге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 KZ" charset="0"/>
                <a:ea typeface="Times New Roman" pitchFamily="18" charset="0"/>
                <a:cs typeface="Times New Roman" pitchFamily="18" charset="0"/>
              </a:rPr>
              <a:t>өнім</a:t>
            </a:r>
            <a:r>
              <a:rPr lang="ru-RU" sz="2400" dirty="0" smtClean="0"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бағасы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және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өткізілетін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өнім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көлемінің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әсерін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есептеу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үшін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қолданылады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Оның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үстіне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баға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арқылы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, ал саны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q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арқылы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белгіленеді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Бағаның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әсері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23528" y="3212975"/>
            <a:ext cx="27881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Санының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әсері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23528" y="4580925"/>
            <a:ext cx="48879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Факторлардың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жиынтық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әсері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40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2400" dirty="0"/>
              <a:t>Мысалы: өткізілетін тауарлардың саны мен бағасының сатудан түскен түсімге әсерін есептеп шығару: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11947"/>
              </p:ext>
            </p:extLst>
          </p:nvPr>
        </p:nvGraphicFramePr>
        <p:xfrm>
          <a:off x="224224" y="1412776"/>
          <a:ext cx="8604956" cy="4968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0250"/>
                <a:gridCol w="1584176"/>
                <a:gridCol w="1656184"/>
                <a:gridCol w="1512168"/>
                <a:gridCol w="1602178"/>
              </a:tblGrid>
              <a:tr h="639795">
                <a:tc rowSpan="2"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Тауар түрлері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Баға (р) </a:t>
                      </a:r>
                      <a:r>
                        <a:rPr lang="ru-RU" sz="20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мы</a:t>
                      </a:r>
                      <a:r>
                        <a:rPr lang="kk-KZ" sz="20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ң</a:t>
                      </a:r>
                      <a:r>
                        <a:rPr lang="kk-KZ" sz="2000" baseline="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r-Cyrl-CS" sz="20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теңге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Жұп саны (</a:t>
                      </a:r>
                      <a:r>
                        <a:rPr lang="en-U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q</a:t>
                      </a: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)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39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Болжам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(Р</a:t>
                      </a:r>
                      <a:r>
                        <a:rPr lang="sr-Cyrl-CS" sz="2000" baseline="-25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)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52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Ағымдағы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-152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(Р</a:t>
                      </a:r>
                      <a:r>
                        <a:rPr lang="sr-Cyrl-CS" sz="2000" baseline="-25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)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Болжам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q</a:t>
                      </a:r>
                      <a:r>
                        <a:rPr lang="sr-Cyrl-CS" sz="2000" baseline="-25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)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Ағымдағы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q</a:t>
                      </a:r>
                      <a:r>
                        <a:rPr lang="sr-Cyrl-CS" sz="2000" baseline="-25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sr-Cyrl-CS" sz="20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)</a:t>
                      </a:r>
                      <a:endParaRPr lang="ru-RU" sz="20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9795"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sr-Cyrl-CS" sz="24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1. Туфли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4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12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4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17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4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15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4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18</a:t>
                      </a:r>
                      <a:endParaRPr lang="ru-RU" sz="24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53989"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sr-Cyrl-CS" sz="24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2. Етіктер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4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30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32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4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19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4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21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80983"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sr-Cyrl-CS" sz="24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3. Бәтіңкелер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4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24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400" dirty="0" smtClean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27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40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25</a:t>
                      </a:r>
                      <a:endParaRPr lang="ru-RU" sz="240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sr-Cyrl-CS" sz="2400" dirty="0">
                          <a:effectLst/>
                          <a:latin typeface="Times New Roman KZ"/>
                          <a:ea typeface="Times New Roman"/>
                          <a:cs typeface="Times New Roman"/>
                        </a:rPr>
                        <a:t>20</a:t>
                      </a:r>
                      <a:endParaRPr lang="ru-RU" sz="2400" dirty="0">
                        <a:effectLst/>
                        <a:latin typeface="Times New Roman KZ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224224" y="4867419"/>
            <a:ext cx="774584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latin typeface="Times New Roman KZ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KZ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2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365" y="116632"/>
            <a:ext cx="8856984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ru-RU" sz="2400" dirty="0" err="1" smtClean="0"/>
              <a:t>болжам</a:t>
            </a:r>
            <a:r>
              <a:rPr lang="ru-RU" sz="2400" dirty="0" smtClean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ru-RU" sz="2400" dirty="0" err="1"/>
              <a:t>түсім</a:t>
            </a:r>
            <a:r>
              <a:rPr lang="ru-RU" sz="2400" dirty="0"/>
              <a:t> </a:t>
            </a:r>
            <a:r>
              <a:rPr lang="ru-RU" sz="2400" dirty="0" smtClean="0"/>
              <a:t> </a:t>
            </a:r>
          </a:p>
          <a:p>
            <a:r>
              <a:rPr lang="ru-RU" sz="2400" dirty="0" smtClean="0"/>
              <a:t>∑р</a:t>
            </a:r>
            <a:r>
              <a:rPr lang="en-US" sz="2400" dirty="0" smtClean="0"/>
              <a:t>0q0= (12*15)+(30*19)+(24*25)=1350</a:t>
            </a:r>
            <a:r>
              <a:rPr lang="kk-KZ" sz="2400" dirty="0" smtClean="0"/>
              <a:t> </a:t>
            </a:r>
            <a:r>
              <a:rPr lang="kk-KZ" sz="2400" dirty="0"/>
              <a:t>мың тг.</a:t>
            </a:r>
            <a:endParaRPr lang="ru-RU" sz="2400" dirty="0"/>
          </a:p>
          <a:p>
            <a:pPr marL="342900" indent="-342900">
              <a:buAutoNum type="arabicParenR"/>
            </a:pPr>
            <a:endParaRPr lang="en-US" sz="2400" dirty="0" smtClean="0"/>
          </a:p>
          <a:p>
            <a:r>
              <a:rPr lang="ru-RU" sz="2400" dirty="0" smtClean="0"/>
              <a:t>2</a:t>
            </a:r>
            <a:r>
              <a:rPr lang="en-US" sz="2400" dirty="0" smtClean="0"/>
              <a:t>) </a:t>
            </a:r>
            <a:r>
              <a:rPr lang="ru-RU" sz="2400" dirty="0" err="1" smtClean="0"/>
              <a:t>ағымдағы</a:t>
            </a:r>
            <a:r>
              <a:rPr lang="ru-RU" sz="2400" dirty="0" smtClean="0"/>
              <a:t> </a:t>
            </a:r>
            <a:r>
              <a:rPr lang="ru-RU" sz="2400" dirty="0" err="1"/>
              <a:t>түсім</a:t>
            </a:r>
            <a:r>
              <a:rPr lang="ru-RU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 ∑p1q1= (17*18)+(32*21)+(27*20)=1518</a:t>
            </a:r>
            <a:r>
              <a:rPr lang="kk-KZ" sz="2400" dirty="0" smtClean="0"/>
              <a:t> </a:t>
            </a:r>
            <a:r>
              <a:rPr lang="kk-KZ" sz="2400" dirty="0"/>
              <a:t>мың тг.</a:t>
            </a:r>
            <a:endParaRPr lang="ru-RU" sz="2400" dirty="0"/>
          </a:p>
          <a:p>
            <a:pPr marL="342900" indent="-342900">
              <a:buFontTx/>
              <a:buAutoNum type="arabicParenR"/>
            </a:pPr>
            <a:endParaRPr lang="en-US" sz="2400" dirty="0" smtClean="0"/>
          </a:p>
          <a:p>
            <a:r>
              <a:rPr lang="en-US" sz="2400" dirty="0" smtClean="0"/>
              <a:t>3) c</a:t>
            </a:r>
            <a:r>
              <a:rPr lang="kk-KZ" sz="2400" dirty="0" smtClean="0"/>
              <a:t>алыстырмалы бағада түсім </a:t>
            </a:r>
            <a:endParaRPr lang="en-US" sz="2400" dirty="0" smtClean="0"/>
          </a:p>
          <a:p>
            <a:r>
              <a:rPr lang="kk-KZ" sz="2400" dirty="0" smtClean="0"/>
              <a:t>∑</a:t>
            </a:r>
            <a:r>
              <a:rPr lang="en-US" sz="2400" dirty="0" smtClean="0"/>
              <a:t>p0q1 = (12*18)+(30*21)+(24*20)=1326</a:t>
            </a:r>
            <a:r>
              <a:rPr lang="kk-KZ" sz="2400" dirty="0" smtClean="0"/>
              <a:t> мың тг.</a:t>
            </a:r>
            <a:endParaRPr lang="en-US" sz="2400" dirty="0" smtClean="0"/>
          </a:p>
          <a:p>
            <a:endParaRPr lang="ru-RU" sz="2400" dirty="0" smtClean="0"/>
          </a:p>
          <a:p>
            <a:r>
              <a:rPr lang="en-US" sz="2400" dirty="0" smtClean="0"/>
              <a:t>4)</a:t>
            </a:r>
            <a:r>
              <a:rPr lang="kk-KZ" sz="2400" dirty="0" smtClean="0"/>
              <a:t>Түсімнің ауытқуы 1518 -1350</a:t>
            </a:r>
            <a:r>
              <a:rPr lang="en-US" sz="2400" b="1" i="1" dirty="0" smtClean="0">
                <a:solidFill>
                  <a:srgbClr val="00B050"/>
                </a:solidFill>
              </a:rPr>
              <a:t>=168 </a:t>
            </a:r>
            <a:r>
              <a:rPr lang="kk-KZ" sz="2400" b="1" i="1" dirty="0" smtClean="0">
                <a:solidFill>
                  <a:srgbClr val="00B050"/>
                </a:solidFill>
              </a:rPr>
              <a:t> </a:t>
            </a:r>
            <a:r>
              <a:rPr lang="kk-KZ" sz="2400" b="1" i="1" dirty="0">
                <a:solidFill>
                  <a:srgbClr val="00B050"/>
                </a:solidFill>
              </a:rPr>
              <a:t>мың тг.</a:t>
            </a:r>
            <a:endParaRPr lang="en-US" sz="2400" b="1" i="1" dirty="0">
              <a:solidFill>
                <a:srgbClr val="00B050"/>
              </a:solidFill>
            </a:endParaRPr>
          </a:p>
          <a:p>
            <a:endParaRPr lang="kk-KZ" sz="2400" dirty="0" smtClean="0"/>
          </a:p>
          <a:p>
            <a:r>
              <a:rPr lang="en-US" sz="2400" dirty="0" smtClean="0"/>
              <a:t>5)</a:t>
            </a:r>
            <a:r>
              <a:rPr lang="kk-KZ" sz="2400" dirty="0" smtClean="0"/>
              <a:t>Бағаның әсері</a:t>
            </a:r>
            <a:r>
              <a:rPr lang="en-US" sz="2400" dirty="0" smtClean="0"/>
              <a:t>                                  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=1518-1326= 192 </a:t>
            </a:r>
            <a:r>
              <a:rPr lang="kk-KZ" sz="2400" dirty="0"/>
              <a:t>мың тг</a:t>
            </a:r>
            <a:r>
              <a:rPr lang="kk-KZ" sz="2400" dirty="0" smtClean="0"/>
              <a:t>.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/>
              <a:t>6</a:t>
            </a:r>
            <a:r>
              <a:rPr lang="en-US" sz="2400" dirty="0" smtClean="0"/>
              <a:t>) </a:t>
            </a:r>
            <a:r>
              <a:rPr lang="kk-KZ" sz="2400" dirty="0"/>
              <a:t>Санының әсері </a:t>
            </a:r>
          </a:p>
          <a:p>
            <a:r>
              <a:rPr lang="en-US" sz="2400" dirty="0" smtClean="0"/>
              <a:t>   = 1326-1350= -24 </a:t>
            </a:r>
            <a:r>
              <a:rPr lang="kk-KZ" sz="2400" dirty="0" smtClean="0"/>
              <a:t>мың </a:t>
            </a:r>
            <a:r>
              <a:rPr lang="kk-KZ" sz="2400" dirty="0"/>
              <a:t>тг</a:t>
            </a:r>
            <a:r>
              <a:rPr lang="kk-KZ" sz="2400" dirty="0" smtClean="0"/>
              <a:t>.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7) </a:t>
            </a:r>
            <a:r>
              <a:rPr lang="kk-KZ" sz="2400" dirty="0" smtClean="0"/>
              <a:t>Факторлардың жиынтық әскрі 192+</a:t>
            </a:r>
            <a:r>
              <a:rPr lang="ru-RU" sz="2400" dirty="0" smtClean="0"/>
              <a:t>(-24)=</a:t>
            </a:r>
            <a:r>
              <a:rPr lang="ru-RU" sz="2400" b="1" i="1" dirty="0" smtClean="0">
                <a:solidFill>
                  <a:srgbClr val="00B050"/>
                </a:solidFill>
              </a:rPr>
              <a:t>168 </a:t>
            </a:r>
            <a:r>
              <a:rPr lang="kk-KZ" sz="2400" b="1" i="1" dirty="0">
                <a:solidFill>
                  <a:srgbClr val="00B050"/>
                </a:solidFill>
              </a:rPr>
              <a:t>мың тг.</a:t>
            </a:r>
            <a:endParaRPr lang="en-US" sz="2400" b="1" i="1" dirty="0">
              <a:solidFill>
                <a:srgbClr val="00B050"/>
              </a:solidFill>
            </a:endParaRPr>
          </a:p>
          <a:p>
            <a:endParaRPr lang="en-US" sz="2400" dirty="0"/>
          </a:p>
          <a:p>
            <a:endParaRPr lang="ru-RU" sz="2400" dirty="0"/>
          </a:p>
          <a:p>
            <a:pPr marL="342900" indent="-342900">
              <a:buAutoNum type="arabicParenR"/>
            </a:pPr>
            <a:endParaRPr lang="en-US" dirty="0" smtClean="0"/>
          </a:p>
          <a:p>
            <a:pPr marL="342900" indent="-342900">
              <a:buAutoNum type="arabicParenR"/>
            </a:pP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9287127"/>
              </p:ext>
            </p:extLst>
          </p:nvPr>
        </p:nvGraphicFramePr>
        <p:xfrm>
          <a:off x="2771800" y="4133116"/>
          <a:ext cx="3312368" cy="461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Формула" r:id="rId3" imgW="1638000" imgH="228600" progId="Equation.3">
                  <p:embed/>
                </p:oleObj>
              </mc:Choice>
              <mc:Fallback>
                <p:oleObj name="Формула" r:id="rId3" imgW="1638000" imgH="228600" progId="Equation.3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4133116"/>
                        <a:ext cx="3312368" cy="4615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217331"/>
            <a:ext cx="3168352" cy="443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548605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290</TotalTime>
  <Words>862</Words>
  <Application>Microsoft Office PowerPoint</Application>
  <PresentationFormat>Экран (4:3)</PresentationFormat>
  <Paragraphs>243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Georgia</vt:lpstr>
      <vt:lpstr>Times New Roman</vt:lpstr>
      <vt:lpstr>Times New Roman KZ</vt:lpstr>
      <vt:lpstr>Trebuchet MS</vt:lpstr>
      <vt:lpstr>Воздушный поток</vt:lpstr>
      <vt:lpstr>Формула</vt:lpstr>
      <vt:lpstr>   ЭКОНОМИКАЛЫҚ ТАЛДАУДЫҢ ӘДІСТЕРІ МЕН ТӘСІЛДЕРІ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3.Математикалық әдістері: математикалық статистика әдістері, эконометрикалық әдістер, корреляция-регрессиялық талдау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Экономикалық талдаудың дәстүрлі тәсілдері.</dc:title>
  <dc:creator>Гульнара Джeмпеисова (Руководитель ОП)</dc:creator>
  <cp:lastModifiedBy>Гульнара Джeмпеисова</cp:lastModifiedBy>
  <cp:revision>27</cp:revision>
  <dcterms:modified xsi:type="dcterms:W3CDTF">2024-10-08T11:30:00Z</dcterms:modified>
</cp:coreProperties>
</file>